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4"/>
  </p:notesMasterIdLst>
  <p:sldIdLst>
    <p:sldId id="256" r:id="rId2"/>
    <p:sldId id="258" r:id="rId3"/>
    <p:sldId id="260" r:id="rId4"/>
    <p:sldId id="261" r:id="rId5"/>
    <p:sldId id="262" r:id="rId6"/>
    <p:sldId id="263" r:id="rId7"/>
    <p:sldId id="266" r:id="rId8"/>
    <p:sldId id="264" r:id="rId9"/>
    <p:sldId id="268" r:id="rId10"/>
    <p:sldId id="265" r:id="rId11"/>
    <p:sldId id="267" r:id="rId12"/>
    <p:sldId id="269" r:id="rId13"/>
    <p:sldId id="270" r:id="rId14"/>
    <p:sldId id="272" r:id="rId15"/>
    <p:sldId id="276" r:id="rId16"/>
    <p:sldId id="278" r:id="rId17"/>
    <p:sldId id="277" r:id="rId18"/>
    <p:sldId id="273" r:id="rId19"/>
    <p:sldId id="275" r:id="rId20"/>
    <p:sldId id="279" r:id="rId21"/>
    <p:sldId id="274" r:id="rId22"/>
    <p:sldId id="271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40111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028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648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1385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2691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066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55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063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89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094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9731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27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449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639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77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371600" y="4323847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077200" y="14308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85777" y="4697362"/>
            <a:ext cx="1082203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681727" y="941441"/>
            <a:ext cx="10821840" cy="347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5516717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descripción">
  <p:cSld name="Título y descripció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685800" y="753534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1024467" y="3649135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7814452" y="38100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685801" y="37994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862453" y="381002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ita con descripción">
  <p:cSld name="Cita con descripció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024468" y="753534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1303865" y="3365558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1024468" y="3959864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7814452" y="38100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685801" y="37994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862453" y="381002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476251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es-BO" sz="8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10984231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es-BO" sz="8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rjeta de nombre">
  <p:cSld name="Tarjeta de nombr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1024495" y="1124703"/>
            <a:ext cx="1014618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24467" y="3648317"/>
            <a:ext cx="10144655" cy="99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7814452" y="378885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685801" y="378885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10862453" y="381002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3">
  <p:cSld name="Columna 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895602" y="762001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3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"/>
          </p:nvPr>
        </p:nvSpPr>
        <p:spPr>
          <a:xfrm>
            <a:off x="4366859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5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6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a de imagen 3">
  <p:cSld name="Columna de imagen 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2895602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8618" y="4191002"/>
            <a:ext cx="3451583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2"/>
          </p:nvPr>
        </p:nvSpPr>
        <p:spPr>
          <a:xfrm>
            <a:off x="688618" y="2362200"/>
            <a:ext cx="3451583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3"/>
          </p:nvPr>
        </p:nvSpPr>
        <p:spPr>
          <a:xfrm>
            <a:off x="688618" y="4873766"/>
            <a:ext cx="3451583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4"/>
          </p:nvPr>
        </p:nvSpPr>
        <p:spPr>
          <a:xfrm>
            <a:off x="4374265" y="4191002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idx="5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6"/>
          </p:nvPr>
        </p:nvSpPr>
        <p:spPr>
          <a:xfrm>
            <a:off x="4374266" y="4873765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7"/>
          </p:nvPr>
        </p:nvSpPr>
        <p:spPr>
          <a:xfrm>
            <a:off x="8049732" y="4191002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pic" idx="8"/>
          </p:nvPr>
        </p:nvSpPr>
        <p:spPr>
          <a:xfrm>
            <a:off x="8049855" y="2362200"/>
            <a:ext cx="3447879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9"/>
          </p:nvPr>
        </p:nvSpPr>
        <p:spPr>
          <a:xfrm>
            <a:off x="8049732" y="4873763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4083939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 rot="5400000">
            <a:off x="8525935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 rot="5400000">
            <a:off x="3175002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7814452" y="37994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685801" y="381002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10862453" y="381002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85800" y="2194562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85802" y="753535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24467" y="3641726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7814452" y="38100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685801" y="381003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0862453" y="381002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2194561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6172200" y="2194561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914410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685802" y="3132668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6172200" y="3132668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995581" y="746761"/>
            <a:ext cx="6510619" cy="54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685800" y="3124201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7861237" y="751243"/>
            <a:ext cx="3644963" cy="546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3124201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C3-HD-TO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685800" y="2194562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>
            <a:off x="8595360" y="6356352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685800" y="6355847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763000" y="38100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B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shico.cbba" TargetMode="External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hyperlink" Target="https://www.facebook.com/ahlp.lapaz" TargetMode="External"/><Relationship Id="rId4" Type="http://schemas.openxmlformats.org/officeDocument/2006/relationships/hyperlink" Target="https://www.facebook.com/profile.php?id=1000124185443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BO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7490" y="956875"/>
            <a:ext cx="4404215" cy="4045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963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Shape 4127"/>
          <p:cNvSpPr txBox="1">
            <a:spLocks noGrp="1"/>
          </p:cNvSpPr>
          <p:nvPr>
            <p:ph type="body" idx="1"/>
          </p:nvPr>
        </p:nvSpPr>
        <p:spPr>
          <a:xfrm>
            <a:off x="335360" y="1916832"/>
            <a:ext cx="11305200" cy="45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inician los contactos con el Gobierno Municipal de La Paz, quienes nos dan Lugar y espacio para participar de la Feria Dominical.</a:t>
            </a:r>
            <a:endParaRPr/>
          </a:p>
          <a:p>
            <a:pPr marL="3429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/>
          </a:p>
          <a:p>
            <a:pPr marL="3429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/>
          </a:p>
          <a:p>
            <a:pPr marL="3429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/>
          </a:p>
          <a:p>
            <a:pPr marL="3429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28" name="Shape 4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885" y="2924944"/>
            <a:ext cx="5627777" cy="316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9" name="Shape 4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2064" y="3013690"/>
            <a:ext cx="4652387" cy="3101591"/>
          </a:xfrm>
          <a:prstGeom prst="rect">
            <a:avLst/>
          </a:prstGeom>
          <a:noFill/>
          <a:ln>
            <a:noFill/>
          </a:ln>
        </p:spPr>
      </p:pic>
      <p:sp>
        <p:nvSpPr>
          <p:cNvPr id="4130" name="Shape 4130"/>
          <p:cNvSpPr txBox="1"/>
          <p:nvPr/>
        </p:nvSpPr>
        <p:spPr>
          <a:xfrm>
            <a:off x="2536074" y="482400"/>
            <a:ext cx="92487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BO" sz="4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 desarrolladas Gestión - 2017</a:t>
            </a:r>
            <a:endParaRPr sz="4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Shape 4137"/>
          <p:cNvSpPr txBox="1">
            <a:spLocks noGrp="1"/>
          </p:cNvSpPr>
          <p:nvPr>
            <p:ph type="body" idx="1"/>
          </p:nvPr>
        </p:nvSpPr>
        <p:spPr>
          <a:xfrm>
            <a:off x="335360" y="1916832"/>
            <a:ext cx="11305200" cy="16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Noto Sans Symbols"/>
              <a:buChar char="❑"/>
            </a:pPr>
            <a:r>
              <a:rPr lang="es-BO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realizo una actividad de Confraternización con </a:t>
            </a:r>
            <a:r>
              <a:rPr lang="es-BO" sz="2400"/>
              <a:t>Madres y Padres de Familia con Hij@s con Hipoacusia APHAN, donde conocimos  testimonios de vida y experiencia propias de casa Asociación, espacio que también fue aprovechado para lograr un compromiso de apoyo mutuo.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03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400"/>
          </a:p>
        </p:txBody>
      </p:sp>
      <p:sp>
        <p:nvSpPr>
          <p:cNvPr id="4138" name="Shape 4138"/>
          <p:cNvSpPr txBox="1"/>
          <p:nvPr/>
        </p:nvSpPr>
        <p:spPr>
          <a:xfrm>
            <a:off x="2790424" y="482400"/>
            <a:ext cx="89943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BO" sz="4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 desarrolladas Gestión - 2017</a:t>
            </a:r>
            <a:endParaRPr sz="4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39" name="Shape 4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9476" y="3789040"/>
            <a:ext cx="4212469" cy="2808311"/>
          </a:xfrm>
          <a:prstGeom prst="rect">
            <a:avLst/>
          </a:prstGeom>
          <a:noFill/>
          <a:ln w="127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95250" dir="10500000" sx="97000" sy="23000" kx="899842" ky="899842" algn="br" rotWithShape="0">
              <a:srgbClr val="000000">
                <a:alpha val="20000"/>
              </a:srgbClr>
            </a:outerShdw>
          </a:effectLst>
        </p:spPr>
      </p:pic>
      <p:pic>
        <p:nvPicPr>
          <p:cNvPr id="4140" name="Shape 4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4032" y="3717032"/>
            <a:ext cx="4212469" cy="2808311"/>
          </a:xfrm>
          <a:prstGeom prst="rect">
            <a:avLst/>
          </a:prstGeom>
          <a:noFill/>
          <a:ln w="127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95250" dir="10500000" sx="97000" sy="23000" kx="899842" ky="899842" algn="br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Shape 4148"/>
          <p:cNvSpPr txBox="1">
            <a:spLocks noGrp="1"/>
          </p:cNvSpPr>
          <p:nvPr>
            <p:ph type="body" idx="1"/>
          </p:nvPr>
        </p:nvSpPr>
        <p:spPr>
          <a:xfrm>
            <a:off x="325462" y="1196461"/>
            <a:ext cx="114387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Noto Sans Symbols"/>
              <a:buChar char="❑"/>
            </a:pPr>
            <a:r>
              <a:rPr lang="es-BO" sz="2400" dirty="0">
                <a:solidFill>
                  <a:schemeClr val="dk1"/>
                </a:solidFill>
              </a:rPr>
              <a:t>Se firma nuevamente acuerdo con </a:t>
            </a:r>
            <a:r>
              <a:rPr lang="es-BO" sz="2400" dirty="0" err="1">
                <a:solidFill>
                  <a:schemeClr val="dk1"/>
                </a:solidFill>
              </a:rPr>
              <a:t>Ashico</a:t>
            </a:r>
            <a:r>
              <a:rPr lang="es-BO" sz="2400" dirty="0">
                <a:solidFill>
                  <a:schemeClr val="dk1"/>
                </a:solidFill>
              </a:rPr>
              <a:t> para ejecutar el Proyecto de Fortalecimiento organizacional de AHLP</a:t>
            </a:r>
            <a:r>
              <a:rPr lang="es-BO" sz="2400" dirty="0"/>
              <a:t>.</a:t>
            </a:r>
            <a:endParaRPr sz="2400"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 sz="2400" b="0" i="0" u="none" strike="noStrike" cap="none" dirty="0">
                <a:solidFill>
                  <a:schemeClr val="dk1"/>
                </a:solidFill>
              </a:rPr>
              <a:t>Se organizo una actividad para el 3 de Marz</a:t>
            </a:r>
            <a:r>
              <a:rPr lang="es-BO" sz="2400" dirty="0"/>
              <a:t>o por 3 miembros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 sz="2400" dirty="0"/>
              <a:t>Difusión en la Escuela Superior de Formación de Maestros “Simón Bolívar” para la sensibilización.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 sz="2400" dirty="0"/>
              <a:t>Difusión en los medios masivos.</a:t>
            </a:r>
            <a:endParaRPr sz="24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 sz="2400" b="0" i="0" u="none" strike="noStrike" cap="none" dirty="0">
                <a:solidFill>
                  <a:schemeClr val="dk1"/>
                </a:solidFill>
              </a:rPr>
              <a:t>Asistencia a todas las autoridades para poder conocer sobre hipoacusia</a:t>
            </a:r>
            <a:endParaRPr sz="24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 sz="2400" b="0" i="0" u="none" strike="noStrike" cap="none" dirty="0">
                <a:solidFill>
                  <a:schemeClr val="dk1"/>
                </a:solidFill>
              </a:rPr>
              <a:t> Obtención personería jurídica Octubre (se consiguió en 5 </a:t>
            </a:r>
            <a:r>
              <a:rPr lang="es-BO" sz="2400" dirty="0"/>
              <a:t>a </a:t>
            </a:r>
            <a:r>
              <a:rPr lang="es-BO" sz="2400" b="0" i="0" u="none" strike="noStrike" cap="none" dirty="0">
                <a:solidFill>
                  <a:schemeClr val="dk1"/>
                </a:solidFill>
              </a:rPr>
              <a:t>6 meses)</a:t>
            </a:r>
            <a:endParaRPr sz="24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 sz="2400" b="0" i="0" u="none" strike="noStrike" cap="none" dirty="0">
                <a:solidFill>
                  <a:schemeClr val="dk1"/>
                </a:solidFill>
              </a:rPr>
              <a:t>Primer proyecto elaborado propio con el apoyo de la Fundación </a:t>
            </a:r>
            <a:r>
              <a:rPr lang="es-BO" sz="2400" b="0" i="0" u="none" strike="noStrike" cap="none" dirty="0" err="1">
                <a:solidFill>
                  <a:schemeClr val="dk1"/>
                </a:solidFill>
              </a:rPr>
              <a:t>Abilis</a:t>
            </a:r>
            <a:r>
              <a:rPr lang="es-BO" sz="2400" b="0" i="0" u="none" strike="noStrike" cap="none" dirty="0">
                <a:solidFill>
                  <a:schemeClr val="dk1"/>
                </a:solidFill>
              </a:rPr>
              <a:t>.</a:t>
            </a:r>
            <a:endParaRPr sz="2400" b="0" i="0" u="none" strike="noStrike" cap="none" dirty="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 sz="2400" b="0" i="0" u="none" strike="noStrike" cap="none" dirty="0">
                <a:solidFill>
                  <a:schemeClr val="dk1"/>
                </a:solidFill>
              </a:rPr>
              <a:t>Visita Suecia en Bolivia.</a:t>
            </a:r>
            <a:endParaRPr sz="2400" dirty="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 sz="2400" b="0" i="0" u="none" strike="noStrike" cap="none" dirty="0">
                <a:solidFill>
                  <a:schemeClr val="dk1"/>
                </a:solidFill>
              </a:rPr>
              <a:t>2do aniversario de </a:t>
            </a:r>
            <a:r>
              <a:rPr lang="es-BO" sz="2400" dirty="0"/>
              <a:t>AHLP.</a:t>
            </a:r>
            <a:endParaRPr sz="2400" b="0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4149" name="Shape 4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5779" y="4701086"/>
            <a:ext cx="3049300" cy="203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0" name="Shape 4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73129" y="4701087"/>
            <a:ext cx="3438406" cy="2032873"/>
          </a:xfrm>
          <a:prstGeom prst="rect">
            <a:avLst/>
          </a:prstGeom>
          <a:noFill/>
          <a:ln>
            <a:noFill/>
          </a:ln>
        </p:spPr>
      </p:pic>
      <p:sp>
        <p:nvSpPr>
          <p:cNvPr id="4151" name="Shape 4151"/>
          <p:cNvSpPr txBox="1"/>
          <p:nvPr/>
        </p:nvSpPr>
        <p:spPr>
          <a:xfrm>
            <a:off x="3056712" y="89255"/>
            <a:ext cx="90255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BO" sz="4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 desarrolladas Gestión - 2017</a:t>
            </a:r>
            <a:endParaRPr sz="4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Shape 4153"/>
          <p:cNvSpPr txBox="1">
            <a:spLocks noGrp="1"/>
          </p:cNvSpPr>
          <p:nvPr>
            <p:ph type="body" idx="1"/>
          </p:nvPr>
        </p:nvSpPr>
        <p:spPr>
          <a:xfrm>
            <a:off x="685800" y="2194562"/>
            <a:ext cx="10820400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Marcha y feria sobre el 3 de Marzo </a:t>
            </a:r>
            <a:r>
              <a:rPr lang="es-BO" sz="2400" dirty="0"/>
              <a:t>“Día Internacional del Cuidado del Oído y la Audición” </a:t>
            </a: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 el apoyo del </a:t>
            </a:r>
            <a:r>
              <a:rPr lang="es-BO" sz="2400" dirty="0"/>
              <a:t>G</a:t>
            </a: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obierno Municipal y varias instituciones.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BO" sz="2400" dirty="0"/>
              <a:t>Actualmente seguimos luchando de nuestros derechos y necesidades.</a:t>
            </a:r>
            <a:endParaRPr sz="240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400" dirty="0"/>
          </a:p>
        </p:txBody>
      </p:sp>
      <p:pic>
        <p:nvPicPr>
          <p:cNvPr id="4154" name="Shape 4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5975" y="3939027"/>
            <a:ext cx="3290225" cy="219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5" name="Shape 4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701" y="4066164"/>
            <a:ext cx="3290225" cy="219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6" name="Shape 41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0875" y="3939013"/>
            <a:ext cx="3290250" cy="219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7" name="Shape 4157"/>
          <p:cNvSpPr txBox="1"/>
          <p:nvPr/>
        </p:nvSpPr>
        <p:spPr>
          <a:xfrm>
            <a:off x="2561626" y="548675"/>
            <a:ext cx="9342000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BO" sz="4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 desarrolladas Gestión - 2018</a:t>
            </a:r>
            <a:endParaRPr sz="4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90F0A-9B16-4159-95A4-143B630F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3 DE MARZO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767A73-F5F0-48AF-80DB-C12BA34B5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dirty="0">
                <a:effectLst/>
              </a:rPr>
              <a:t>El 3 de marzo fue declarado por la Organización Mundial de la Salud –OMS/ OPS- como día para conmemorar el “</a:t>
            </a:r>
            <a:r>
              <a:rPr lang="es-ES" b="1" dirty="0">
                <a:effectLst/>
              </a:rPr>
              <a:t>Día Internacional del Cuidado del Oído y la Audición</a:t>
            </a:r>
            <a:r>
              <a:rPr lang="es-ES" dirty="0">
                <a:effectLst/>
              </a:rPr>
              <a:t>”, fecha que busca promover acciones de prevención y diagnóstico oportuno de pérdida auditiva para incentivar a la población a que se realicen exámenes auditivos.</a:t>
            </a:r>
          </a:p>
          <a:p>
            <a:pPr algn="l"/>
            <a:r>
              <a:rPr lang="es-ES" dirty="0">
                <a:effectLst/>
              </a:rPr>
              <a:t>Esta fecha fue escogida por la similitud del número 3 con la forma de la oreja, en este sentido, el día 3 del mes 3, simboliza las dos orejas del cuerpo humano; se instituyó hace diez años, cuando en 2007 en Beijing – China, se efectuó la primera Conferencia Internacional en Prevención y Rehabilitación del Déficit Auditivo.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9014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2FA85-73E9-4A6A-8A3E-168963E1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C1B3C2-3568-4A8A-9A49-CB747E74D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C4DF3E-7D05-487B-867D-0D8F7D43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5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5A5C3-6619-40F2-A247-80C13C0B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7B8024-E41B-4111-9774-291C99C7C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6A31A6-6615-4062-B2E9-CAEC4F3B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6D164E-901B-4402-A4B3-9218F826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0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FF4F1-6095-4990-BBFB-F6093C9B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F6CE37-AD68-4C37-8D26-7031A0989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A0240D-F402-4E57-9B97-9C178DC9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62" y="833437"/>
            <a:ext cx="51720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10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FF369-DF25-4500-9145-5EE1D75C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0E406D-8E7A-456E-977F-B6D71EFB8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DB87AB-7B03-4078-A284-C0564BB9B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30" y="2434441"/>
            <a:ext cx="6408315" cy="36591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B12634-7028-4476-A3F0-A78BEBA1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74" y="954535"/>
            <a:ext cx="6194323" cy="348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0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7DAF8-7320-487D-8BC3-B32C9A3A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D79D41-AAF5-4FED-A941-DDB89FEA8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069502"/>
            <a:ext cx="10820400" cy="4024125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A1C252-E159-4B8C-B47C-71C03D56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9" y="2547046"/>
            <a:ext cx="5065928" cy="381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518CD0-1682-4DCC-BCAD-8373510F5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885" y="501710"/>
            <a:ext cx="2842634" cy="37901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C19B37-56BB-464D-B697-3646BB114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59"/>
          <a:stretch/>
        </p:blipFill>
        <p:spPr>
          <a:xfrm>
            <a:off x="8133987" y="2759489"/>
            <a:ext cx="3698364" cy="332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34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Shape 4101"/>
          <p:cNvSpPr txBox="1">
            <a:spLocks noGrp="1"/>
          </p:cNvSpPr>
          <p:nvPr>
            <p:ph type="title"/>
          </p:nvPr>
        </p:nvSpPr>
        <p:spPr>
          <a:xfrm>
            <a:off x="3863752" y="260650"/>
            <a:ext cx="77769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BO" sz="4800" b="1"/>
              <a:t>La hipoacusia en La Paz</a:t>
            </a:r>
            <a:endParaRPr sz="4800" b="1"/>
          </a:p>
        </p:txBody>
      </p:sp>
      <p:sp>
        <p:nvSpPr>
          <p:cNvPr id="4102" name="Shape 4102"/>
          <p:cNvSpPr txBox="1">
            <a:spLocks noGrp="1"/>
          </p:cNvSpPr>
          <p:nvPr>
            <p:ph type="body" idx="1"/>
          </p:nvPr>
        </p:nvSpPr>
        <p:spPr>
          <a:xfrm>
            <a:off x="479378" y="1124744"/>
            <a:ext cx="1123320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BO" sz="2400"/>
              <a:t>La hipoacusia en la ciudad de La Paz no es conocida por toda la población </a:t>
            </a:r>
            <a:endParaRPr sz="240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BO" sz="2400"/>
              <a:t>Las personas con Hipoacusia son definidas comúnmente como personas sordas, lo que causa confusión al momento de identificarse como Hipoacusico, pasando a ser </a:t>
            </a:r>
            <a:r>
              <a:rPr lang="es-BO" sz="2800" b="1"/>
              <a:t>INVISIBLES</a:t>
            </a:r>
            <a:r>
              <a:rPr lang="es-BO" sz="2400" b="1"/>
              <a:t> </a:t>
            </a:r>
            <a:r>
              <a:rPr lang="es-BO" sz="2400"/>
              <a:t>ya que se encuentran al centro en su condición, entre las personas oyente y las personas sordas. 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240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240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180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BO" sz="2400"/>
              <a:t>Esta situación genera una confusión en las personas oyentes quienes no conocen la clasificación en su cabalidad; y por otro lado sufrimos una discriminación por parte de las personas sordas quienes nos consideran oyentes o finalmente niegan nuestra identidad.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2400"/>
          </a:p>
        </p:txBody>
      </p:sp>
      <p:sp>
        <p:nvSpPr>
          <p:cNvPr id="4103" name="Shape 4103"/>
          <p:cNvSpPr/>
          <p:nvPr/>
        </p:nvSpPr>
        <p:spPr>
          <a:xfrm>
            <a:off x="1919536" y="3861048"/>
            <a:ext cx="1872300" cy="7200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BO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PERSONA OYENTE</a:t>
            </a: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04" name="Shape 4104"/>
          <p:cNvSpPr/>
          <p:nvPr/>
        </p:nvSpPr>
        <p:spPr>
          <a:xfrm>
            <a:off x="8760296" y="3789040"/>
            <a:ext cx="1728300" cy="7200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BO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PERSONA SORDA</a:t>
            </a:r>
            <a:endParaRPr sz="20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05" name="Shape 4105"/>
          <p:cNvSpPr/>
          <p:nvPr/>
        </p:nvSpPr>
        <p:spPr>
          <a:xfrm>
            <a:off x="4151784" y="3861048"/>
            <a:ext cx="4320600" cy="576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F18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BO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PERSONA HIPOACUSICA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CF729-5A8B-4985-B75A-7B8B4E6D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3D552C-A0CD-41A0-ABEE-90A188D38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5EF992-D860-449A-A1CB-209ECF73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02" y="965314"/>
            <a:ext cx="5777498" cy="56244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17DBD4-8548-4B84-9F2C-5029C762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957" y="2179684"/>
            <a:ext cx="4597577" cy="344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1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CFBE9-591D-48C3-874B-08351E4B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3B4A45-5127-4CFA-9E60-9BD2D9505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64C7FF-C4CC-4D11-8054-E2856379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931" y="1410887"/>
            <a:ext cx="8168140" cy="50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22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Shape 4159"/>
          <p:cNvSpPr txBox="1">
            <a:spLocks noGrp="1"/>
          </p:cNvSpPr>
          <p:nvPr>
            <p:ph type="title"/>
          </p:nvPr>
        </p:nvSpPr>
        <p:spPr>
          <a:xfrm>
            <a:off x="2895600" y="136623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BO" b="1"/>
              <a:t>NECESIDADES</a:t>
            </a:r>
            <a:endParaRPr b="1"/>
          </a:p>
        </p:txBody>
      </p:sp>
      <p:sp>
        <p:nvSpPr>
          <p:cNvPr id="4160" name="Shape 4160"/>
          <p:cNvSpPr txBox="1">
            <a:spLocks noGrp="1"/>
          </p:cNvSpPr>
          <p:nvPr>
            <p:ph type="body" idx="1"/>
          </p:nvPr>
        </p:nvSpPr>
        <p:spPr>
          <a:xfrm>
            <a:off x="685800" y="1034399"/>
            <a:ext cx="10820400" cy="5478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❖"/>
            </a:pPr>
            <a:r>
              <a:rPr lang="es-BO" sz="2400" dirty="0"/>
              <a:t>Romper la invisibilidad de la hipoacusia, informar a la sociedad sobre la hipoacusia </a:t>
            </a:r>
            <a:endParaRPr sz="2400" dirty="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BO" sz="2400" dirty="0"/>
              <a:t>Hacer incidencia política para influir  en las  autoridades y puedan darse cambios de políticas, normativas y programas públicos o privados en beneficio de las personas con discapacidad.</a:t>
            </a:r>
            <a:endParaRPr sz="2400" dirty="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BO" sz="2400" dirty="0"/>
              <a:t>Equipamiento para romper la barrera de comunicación  como </a:t>
            </a:r>
            <a:r>
              <a:rPr lang="es-BO" sz="2400" dirty="0" err="1"/>
              <a:t>sonlos</a:t>
            </a:r>
            <a:r>
              <a:rPr lang="es-BO" sz="2400" dirty="0"/>
              <a:t> bucles o ambiente aislante de sonidos.</a:t>
            </a:r>
            <a:endParaRPr sz="2400" dirty="0"/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s-BO" sz="2400" dirty="0"/>
              <a:t>Formar la Federación de Hipoacúsicos de Bolivia con la participación de tres departamentos de tipo democrático para poder elaborar proyectos fundamentales sobre los derechos y necesidades de las personas </a:t>
            </a:r>
            <a:r>
              <a:rPr lang="es-BO" sz="2400" dirty="0" err="1"/>
              <a:t>hipoacusicas</a:t>
            </a:r>
            <a:r>
              <a:rPr lang="es-BO" sz="240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Shape 165"/>
          <p:cNvGraphicFramePr/>
          <p:nvPr>
            <p:extLst>
              <p:ext uri="{D42A27DB-BD31-4B8C-83A1-F6EECF244321}">
                <p14:modId xmlns:p14="http://schemas.microsoft.com/office/powerpoint/2010/main" val="2617757282"/>
              </p:ext>
            </p:extLst>
          </p:nvPr>
        </p:nvGraphicFramePr>
        <p:xfrm>
          <a:off x="479377" y="1844824"/>
          <a:ext cx="11017226" cy="177274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432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9"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BO" sz="2000" b="1" dirty="0">
                          <a:sym typeface="Century Gothic"/>
                        </a:rPr>
                        <a:t>DATOS NACIONALES,  FUENTE : COMPENDIO NORMATIVO EN LA MATERIA DE LA DISCAPACIDAD , MIGUEL ANGEL LARRAZABAL</a:t>
                      </a:r>
                      <a:endParaRPr sz="2000" b="1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646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2000" dirty="0"/>
                        <a:t>TOTAL BOLIVIA DISCAPACIDAD AUDITIVA</a:t>
                      </a:r>
                      <a:endParaRPr sz="2000" dirty="0">
                        <a:latin typeface="Arial Narrow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2000" dirty="0"/>
                        <a:t>HIPOACUSICOS</a:t>
                      </a:r>
                      <a:endParaRPr sz="2000" dirty="0">
                        <a:latin typeface="Arial Narrow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BO" sz="2000" dirty="0">
                          <a:sym typeface="Century Gothic"/>
                        </a:rPr>
                        <a:t>PERSONAS SORDAS</a:t>
                      </a:r>
                      <a:endParaRPr sz="2000" dirty="0">
                        <a:latin typeface="Arial Narrow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96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BO" sz="2400" dirty="0">
                          <a:sym typeface="Century Gothic"/>
                        </a:rPr>
                        <a:t>13.125</a:t>
                      </a:r>
                      <a:endParaRPr sz="2400" b="1" dirty="0">
                        <a:solidFill>
                          <a:schemeClr val="dk1"/>
                        </a:solidFill>
                        <a:latin typeface="Arial Narrow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7.959</a:t>
                      </a:r>
                      <a:endParaRPr lang="es-ES" sz="2400" b="1" dirty="0">
                        <a:latin typeface="Arial Narrow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BO" sz="2400" dirty="0">
                          <a:sym typeface="Century Gothic"/>
                        </a:rPr>
                        <a:t>5.166</a:t>
                      </a:r>
                      <a:endParaRPr sz="2400" b="1" dirty="0">
                        <a:solidFill>
                          <a:schemeClr val="dk1"/>
                        </a:solidFill>
                        <a:latin typeface="Arial Narrow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Shape 166"/>
          <p:cNvGraphicFramePr/>
          <p:nvPr>
            <p:extLst>
              <p:ext uri="{D42A27DB-BD31-4B8C-83A1-F6EECF244321}">
                <p14:modId xmlns:p14="http://schemas.microsoft.com/office/powerpoint/2010/main" val="800965136"/>
              </p:ext>
            </p:extLst>
          </p:nvPr>
        </p:nvGraphicFramePr>
        <p:xfrm>
          <a:off x="6312024" y="5013176"/>
          <a:ext cx="5328592" cy="14629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623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BO" sz="2000" b="1" dirty="0">
                          <a:solidFill>
                            <a:schemeClr val="tx1"/>
                          </a:solidFill>
                          <a:sym typeface="Century Gothic"/>
                        </a:rPr>
                        <a:t>DATOS ESPECIFICO DE HIPOACÚSICOS  DE 2017 FUENTE :CONALPEDIS</a:t>
                      </a:r>
                      <a:endParaRPr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131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BO" sz="2000" dirty="0">
                          <a:sym typeface="Century Gothic"/>
                        </a:rPr>
                        <a:t>LA CIUDAD DE LA PAZ</a:t>
                      </a:r>
                      <a:endParaRPr sz="2000" b="0" dirty="0">
                        <a:latin typeface="Arial Narrow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BO" sz="2400" dirty="0">
                          <a:sym typeface="Century Gothic"/>
                        </a:rPr>
                        <a:t>443 </a:t>
                      </a:r>
                      <a:endParaRPr sz="2400" b="1" dirty="0">
                        <a:latin typeface="Arial Narrow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Shape 158"/>
          <p:cNvSpPr txBox="1">
            <a:spLocks/>
          </p:cNvSpPr>
          <p:nvPr/>
        </p:nvSpPr>
        <p:spPr>
          <a:xfrm>
            <a:off x="5015882" y="116634"/>
            <a:ext cx="6480719" cy="98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800" b="1" dirty="0"/>
              <a:t>Datos Estadísticos</a:t>
            </a:r>
          </a:p>
        </p:txBody>
      </p:sp>
      <p:graphicFrame>
        <p:nvGraphicFramePr>
          <p:cNvPr id="10" name="Shape 165"/>
          <p:cNvGraphicFramePr/>
          <p:nvPr>
            <p:extLst>
              <p:ext uri="{D42A27DB-BD31-4B8C-83A1-F6EECF244321}">
                <p14:modId xmlns:p14="http://schemas.microsoft.com/office/powerpoint/2010/main" val="433645117"/>
              </p:ext>
            </p:extLst>
          </p:nvPr>
        </p:nvGraphicFramePr>
        <p:xfrm>
          <a:off x="2567608" y="1124744"/>
          <a:ext cx="7128792" cy="512034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712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27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BO" sz="2400" b="1" dirty="0">
                          <a:solidFill>
                            <a:schemeClr val="tx1"/>
                          </a:solidFill>
                          <a:sym typeface="Century Gothic"/>
                        </a:rPr>
                        <a:t>POBLACION A NIVEL NACIONAL: 8740569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Shape 165"/>
          <p:cNvGraphicFramePr/>
          <p:nvPr>
            <p:extLst>
              <p:ext uri="{D42A27DB-BD31-4B8C-83A1-F6EECF244321}">
                <p14:modId xmlns:p14="http://schemas.microsoft.com/office/powerpoint/2010/main" val="4079996203"/>
              </p:ext>
            </p:extLst>
          </p:nvPr>
        </p:nvGraphicFramePr>
        <p:xfrm>
          <a:off x="1415480" y="3993654"/>
          <a:ext cx="3672408" cy="73149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27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BO" sz="2000" b="1" dirty="0">
                          <a:solidFill>
                            <a:schemeClr val="tx1"/>
                          </a:solidFill>
                          <a:sym typeface="Century Gothic"/>
                        </a:rPr>
                        <a:t>POBLACION PROVINCIA MURILLO: 8740569</a:t>
                      </a:r>
                      <a:endParaRPr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Shape 165"/>
          <p:cNvGraphicFramePr/>
          <p:nvPr>
            <p:extLst>
              <p:ext uri="{D42A27DB-BD31-4B8C-83A1-F6EECF244321}">
                <p14:modId xmlns:p14="http://schemas.microsoft.com/office/powerpoint/2010/main" val="1262510171"/>
              </p:ext>
            </p:extLst>
          </p:nvPr>
        </p:nvGraphicFramePr>
        <p:xfrm>
          <a:off x="7176120" y="3993654"/>
          <a:ext cx="3672408" cy="731490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27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BO" sz="2000" b="1" dirty="0">
                          <a:solidFill>
                            <a:schemeClr val="tx1"/>
                          </a:solidFill>
                          <a:sym typeface="Century Gothic"/>
                        </a:rPr>
                        <a:t>POBLACION CIUDAD DE LA PAZ: 970987</a:t>
                      </a:r>
                      <a:endParaRPr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Shape 166"/>
          <p:cNvGraphicFramePr/>
          <p:nvPr>
            <p:extLst>
              <p:ext uri="{D42A27DB-BD31-4B8C-83A1-F6EECF244321}">
                <p14:modId xmlns:p14="http://schemas.microsoft.com/office/powerpoint/2010/main" val="2887267711"/>
              </p:ext>
            </p:extLst>
          </p:nvPr>
        </p:nvGraphicFramePr>
        <p:xfrm>
          <a:off x="479376" y="4990356"/>
          <a:ext cx="5400600" cy="14629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623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BO" sz="2000" b="1" dirty="0">
                          <a:solidFill>
                            <a:schemeClr val="tx1"/>
                          </a:solidFill>
                          <a:sym typeface="Century Gothic"/>
                        </a:rPr>
                        <a:t>DATOS ESPECIFICO DE HIPOACÚSICOS  DE 2017 FUENTE :CONALPEDIS</a:t>
                      </a:r>
                      <a:endParaRPr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64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BO" sz="2000" dirty="0">
                          <a:sym typeface="Century Gothic"/>
                        </a:rPr>
                        <a:t>PROVINCIA MURILLO </a:t>
                      </a:r>
                      <a:endParaRPr sz="2000" b="0" dirty="0">
                        <a:latin typeface="Arial Narrow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BO" sz="2400" dirty="0"/>
                        <a:t>1142</a:t>
                      </a:r>
                      <a:endParaRPr sz="2400" b="1" dirty="0">
                        <a:latin typeface="Arial Narrow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515380" y="947844"/>
            <a:ext cx="11161239" cy="3220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BO" sz="2400" dirty="0"/>
              <a:t>La Asociación de Hipoacúsicos de La Paz (AHLP) es una organización sin fines de lucro, que representa a la comunidad de personas hipoacúsicas de La Paz, fue </a:t>
            </a:r>
            <a:r>
              <a:rPr lang="es-BO" sz="2400" b="1" dirty="0"/>
              <a:t>creada en septiembre del 2015 </a:t>
            </a:r>
            <a:r>
              <a:rPr lang="es-BO" sz="2400" dirty="0"/>
              <a:t>y consolidad con </a:t>
            </a:r>
            <a:r>
              <a:rPr lang="es-BO" sz="2400" b="1" dirty="0"/>
              <a:t>Personería Jurídica en septiembre del 2017</a:t>
            </a:r>
            <a:r>
              <a:rPr lang="es-BO" sz="2400" dirty="0"/>
              <a:t>. </a:t>
            </a:r>
          </a:p>
          <a:p>
            <a:pPr marL="0" lvl="0" indent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BO" sz="2400" dirty="0"/>
              <a:t>Su objetivo es promover y desarrollar política y proyecto en beneficio de las personas con hipoacusia a fin de mejorar la calidad de vida, la integración e inclusión y el cumplimiento de sus derechos de todos a sus asociados de acuerdo a la realidad del Estado Plurinacional de Bolivia, específicamente del departamento de La Paz.</a:t>
            </a:r>
            <a:endParaRPr sz="2400" dirty="0"/>
          </a:p>
          <a:p>
            <a:pPr marL="0" lvl="0" indent="0" algn="just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925" y="4320495"/>
            <a:ext cx="4470172" cy="22769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Shape 158"/>
          <p:cNvSpPr txBox="1">
            <a:spLocks/>
          </p:cNvSpPr>
          <p:nvPr/>
        </p:nvSpPr>
        <p:spPr>
          <a:xfrm>
            <a:off x="5159897" y="157746"/>
            <a:ext cx="6480719" cy="98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800" b="1" dirty="0"/>
              <a:t>¿Qué es AHLP?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Shape 4107"/>
          <p:cNvSpPr txBox="1">
            <a:spLocks noGrp="1"/>
          </p:cNvSpPr>
          <p:nvPr>
            <p:ph type="body" idx="1"/>
          </p:nvPr>
        </p:nvSpPr>
        <p:spPr>
          <a:xfrm>
            <a:off x="407368" y="1340768"/>
            <a:ext cx="11377200" cy="28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año 201</a:t>
            </a:r>
            <a:r>
              <a:rPr lang="es-BO" sz="2400" dirty="0"/>
              <a:t>5 </a:t>
            </a: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compañera Carla </a:t>
            </a:r>
            <a:r>
              <a:rPr lang="es-BO" sz="2400" dirty="0"/>
              <a:t>Miranda</a:t>
            </a: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miembro de </a:t>
            </a:r>
            <a:r>
              <a:rPr lang="es-BO" sz="24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Ashico</a:t>
            </a: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contacto con Nirvana Callejas miembro de AHLP para informar sobre la importancia de la Hipoacusia y su </a:t>
            </a:r>
            <a:r>
              <a:rPr lang="es-BO" sz="24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visibilizacion</a:t>
            </a: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el mismo año AHLP genera un encuentro de </a:t>
            </a:r>
            <a:r>
              <a:rPr lang="es-BO" sz="24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hipoacusicos</a:t>
            </a: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Ciudad de La Paz, donde </a:t>
            </a:r>
            <a:r>
              <a:rPr lang="es-BO" sz="24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s-BO" sz="2400" dirty="0" err="1"/>
              <a:t>shico</a:t>
            </a: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encarga de socializar sobre la hipoacusia</a:t>
            </a:r>
            <a:r>
              <a:rPr lang="es-BO" sz="2400" dirty="0"/>
              <a:t>.</a:t>
            </a:r>
            <a:endParaRPr sz="24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s-BO" sz="2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Pese a las intenciones que querer conformar un grupo los participantes del encuentro no ven la importancia a la  identidad hipoacusia.</a:t>
            </a:r>
            <a:endParaRPr sz="24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08" name="Shape 4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6261" y="4640470"/>
            <a:ext cx="2860861" cy="1986472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54" ky="195054" algn="tl" rotWithShape="0">
              <a:srgbClr val="000000">
                <a:alpha val="29800"/>
              </a:srgbClr>
            </a:outerShdw>
          </a:effectLst>
        </p:spPr>
      </p:pic>
      <p:pic>
        <p:nvPicPr>
          <p:cNvPr id="4109" name="Shape 4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8773" y="4509120"/>
            <a:ext cx="2761150" cy="2117822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5000" dist="50800" dir="12900000" kx="195054" ky="195054" algn="tl" rotWithShape="0">
              <a:srgbClr val="000000">
                <a:alpha val="29800"/>
              </a:srgbClr>
            </a:outerShdw>
          </a:effectLst>
        </p:spPr>
      </p:pic>
      <p:sp>
        <p:nvSpPr>
          <p:cNvPr id="4110" name="Shape 4110"/>
          <p:cNvSpPr txBox="1"/>
          <p:nvPr/>
        </p:nvSpPr>
        <p:spPr>
          <a:xfrm>
            <a:off x="6023994" y="354027"/>
            <a:ext cx="5184600" cy="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BO" sz="4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Inicios de AHLP</a:t>
            </a:r>
            <a:endParaRPr sz="4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Shape 4112"/>
          <p:cNvSpPr txBox="1">
            <a:spLocks noGrp="1"/>
          </p:cNvSpPr>
          <p:nvPr>
            <p:ph type="body" idx="1"/>
          </p:nvPr>
        </p:nvSpPr>
        <p:spPr>
          <a:xfrm>
            <a:off x="335360" y="1628800"/>
            <a:ext cx="9360900" cy="5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/>
              <a:t>Se genera nuevamente encuentros de motivación propiciados por AHLP logrando finalmente la creación de la </a:t>
            </a:r>
            <a:r>
              <a:rPr lang="es-BO"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Asociación AHLP</a:t>
            </a:r>
            <a:r>
              <a:rPr lang="es-BO"/>
              <a:t> el</a:t>
            </a:r>
            <a:r>
              <a:rPr lang="es-BO"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12 de septiembre</a:t>
            </a:r>
            <a:r>
              <a:rPr lang="es-BO"/>
              <a:t> de 2015, con el apoyo de Ashico.</a:t>
            </a:r>
            <a:endParaRPr sz="2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/>
          </a:p>
          <a:p>
            <a:pPr marL="228600" marR="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/>
          </a:p>
          <a:p>
            <a:pPr marL="228600" marR="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/>
          </a:p>
          <a:p>
            <a:pPr marL="228600" marR="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/>
          </a:p>
          <a:p>
            <a:pPr marL="228600" marR="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/>
          </a:p>
          <a:p>
            <a:pPr marL="228600" marR="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1050"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/>
              <a:t>Durante la gestión se desarrollan varias actividades recreativas informativas de manera aislada a fin de cohesionar el grupo.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/>
              <a:t>En mes de diciembre se participa de la Confraternización</a:t>
            </a:r>
            <a:r>
              <a:rPr lang="es-BO"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Hipoacusicos de tres departamentos: La Paz, Santa cruz y Cochabamba, organizada por A</a:t>
            </a:r>
            <a:r>
              <a:rPr lang="es-BO"/>
              <a:t>shico.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/>
              <a:t>Miembros de  AHLP participan del Taller de Liderazgo realizada en Cochabamba el 14 – 18 de diciembre.</a:t>
            </a:r>
            <a:endParaRPr sz="220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4113" name="Shape 4113"/>
          <p:cNvPicPr preferRelativeResize="0"/>
          <p:nvPr/>
        </p:nvPicPr>
        <p:blipFill rotWithShape="1">
          <a:blip r:embed="rId3">
            <a:alphaModFix/>
          </a:blip>
          <a:srcRect t="15211"/>
          <a:stretch/>
        </p:blipFill>
        <p:spPr>
          <a:xfrm>
            <a:off x="9840416" y="1767094"/>
            <a:ext cx="1991100" cy="2834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fadeDir="5400012" sy="-100000" algn="bl" rotWithShape="0"/>
          </a:effectLst>
        </p:spPr>
      </p:pic>
      <p:pic>
        <p:nvPicPr>
          <p:cNvPr id="4114" name="Shape 4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73237" y="4941168"/>
            <a:ext cx="2427300" cy="1584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fadeDir="5400012" sy="-100000" algn="bl" rotWithShape="0"/>
          </a:effectLst>
        </p:spPr>
      </p:pic>
      <p:pic>
        <p:nvPicPr>
          <p:cNvPr id="4115" name="Shape 41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3432" y="2708922"/>
            <a:ext cx="2448300" cy="1377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fadeDir="5400012" sy="-100000" algn="bl" rotWithShape="0"/>
          </a:effectLst>
        </p:spPr>
      </p:pic>
      <p:pic>
        <p:nvPicPr>
          <p:cNvPr id="4116" name="Shape 4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2947" y="2708922"/>
            <a:ext cx="2567100" cy="1520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fadeDir="5400012" sy="-100000" algn="bl" rotWithShape="0"/>
          </a:effectLst>
        </p:spPr>
      </p:pic>
      <p:pic>
        <p:nvPicPr>
          <p:cNvPr id="4117" name="Shape 41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33083" y="2708920"/>
            <a:ext cx="2268300" cy="1512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fadeDir="5400012" sy="-100000" algn="bl" rotWithShape="0"/>
          </a:effectLst>
        </p:spPr>
      </p:pic>
      <p:sp>
        <p:nvSpPr>
          <p:cNvPr id="4118" name="Shape 4118"/>
          <p:cNvSpPr txBox="1"/>
          <p:nvPr/>
        </p:nvSpPr>
        <p:spPr>
          <a:xfrm>
            <a:off x="3692624" y="260650"/>
            <a:ext cx="83082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BO" sz="4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 desarrolladas Gestión - 2015</a:t>
            </a:r>
            <a:endParaRPr sz="4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Shape 4132"/>
          <p:cNvSpPr txBox="1">
            <a:spLocks noGrp="1"/>
          </p:cNvSpPr>
          <p:nvPr>
            <p:ph type="body" idx="1"/>
          </p:nvPr>
        </p:nvSpPr>
        <p:spPr>
          <a:xfrm>
            <a:off x="335360" y="1628800"/>
            <a:ext cx="113052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BO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Donde se informa sobre la Hipoacusia y se realizan juegos didácticos para su aprendizaje, actividad que nos permitió ganar autoconfianza.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3" name="Shape 4133"/>
          <p:cNvSpPr txBox="1"/>
          <p:nvPr/>
        </p:nvSpPr>
        <p:spPr>
          <a:xfrm>
            <a:off x="2838124" y="482400"/>
            <a:ext cx="89466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BO" sz="4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 desarrolladas Gestión - 2016</a:t>
            </a:r>
            <a:endParaRPr sz="4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34" name="Shape 4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9804" y="2564904"/>
            <a:ext cx="4388839" cy="405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5" name="Shape 4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0056" y="2598018"/>
            <a:ext cx="4426114" cy="390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Shape 4120"/>
          <p:cNvSpPr txBox="1">
            <a:spLocks noGrp="1"/>
          </p:cNvSpPr>
          <p:nvPr>
            <p:ph type="body" idx="1"/>
          </p:nvPr>
        </p:nvSpPr>
        <p:spPr>
          <a:xfrm>
            <a:off x="335360" y="1772816"/>
            <a:ext cx="11305200" cy="48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❑"/>
            </a:pPr>
            <a:r>
              <a:rPr lang="es-BO" sz="2400"/>
              <a:t>Se inicia las actividades de gestión con las replicas de lo aprendido del Taller de Liderazgo realizado en Cochabamba.</a:t>
            </a:r>
            <a:endParaRPr/>
          </a:p>
          <a:p>
            <a:pPr marL="3429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None/>
            </a:pPr>
            <a:endParaRPr sz="2400" b="1"/>
          </a:p>
          <a:p>
            <a:pPr marL="3429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None/>
            </a:pPr>
            <a:endParaRPr sz="2400" b="1"/>
          </a:p>
          <a:p>
            <a:pPr marL="3429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None/>
            </a:pPr>
            <a:endParaRPr sz="2400" b="1"/>
          </a:p>
          <a:p>
            <a:pPr marL="3429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None/>
            </a:pPr>
            <a:endParaRPr sz="2400" b="1"/>
          </a:p>
          <a:p>
            <a:pPr marL="3429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None/>
            </a:pPr>
            <a:endParaRPr sz="24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br>
              <a:rPr lang="es-BO" sz="2400" b="1"/>
            </a:br>
            <a:endParaRPr sz="240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Noto Sans Symbols"/>
              <a:buChar char="❑"/>
            </a:pPr>
            <a:r>
              <a:rPr lang="es-BO" sz="2400">
                <a:solidFill>
                  <a:schemeClr val="dk1"/>
                </a:solidFill>
              </a:rPr>
              <a:t>Se firma acuerdo con Ashico para ejecutar el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BO" sz="2400">
                <a:solidFill>
                  <a:schemeClr val="dk1"/>
                </a:solidFill>
              </a:rPr>
              <a:t>Proyecto de Fortalecimiento organizacional de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BO" sz="2400">
                <a:solidFill>
                  <a:schemeClr val="dk1"/>
                </a:solidFill>
              </a:rPr>
              <a:t>AHLP - Proyecto    Wiñapsa A</a:t>
            </a:r>
            <a:r>
              <a:rPr lang="es-BO" sz="2400"/>
              <a:t>shico</a:t>
            </a:r>
            <a:r>
              <a:rPr lang="es-BO" sz="2400">
                <a:solidFill>
                  <a:schemeClr val="dk1"/>
                </a:solidFill>
              </a:rPr>
              <a:t>, financiada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BO" sz="2400">
                <a:solidFill>
                  <a:schemeClr val="dk1"/>
                </a:solidFill>
              </a:rPr>
              <a:t>por HRF y MyRight.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1" name="Shape 4121"/>
          <p:cNvSpPr txBox="1"/>
          <p:nvPr/>
        </p:nvSpPr>
        <p:spPr>
          <a:xfrm>
            <a:off x="2749074" y="482400"/>
            <a:ext cx="90357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BO" sz="4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 desarrolladas Gestión - 2016</a:t>
            </a:r>
            <a:endParaRPr sz="4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22" name="Shape 4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5579" y="2709443"/>
            <a:ext cx="3507110" cy="1972749"/>
          </a:xfrm>
          <a:prstGeom prst="rect">
            <a:avLst/>
          </a:prstGeom>
          <a:noFill/>
          <a:ln w="127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95250" dir="10500000" sx="97000" sy="23000" kx="899842" ky="899842" algn="br" rotWithShape="0">
              <a:srgbClr val="000000">
                <a:alpha val="20000"/>
              </a:srgbClr>
            </a:outerShdw>
          </a:effectLst>
        </p:spPr>
      </p:pic>
      <p:pic>
        <p:nvPicPr>
          <p:cNvPr id="4123" name="Shape 4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7848" y="2657844"/>
            <a:ext cx="2767797" cy="2040716"/>
          </a:xfrm>
          <a:prstGeom prst="rect">
            <a:avLst/>
          </a:prstGeom>
          <a:noFill/>
          <a:ln w="127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95250" dir="10500000" sx="97000" sy="23000" kx="899842" ky="899842" algn="br" rotWithShape="0">
              <a:srgbClr val="000000">
                <a:alpha val="20000"/>
              </a:srgbClr>
            </a:outerShdw>
          </a:effectLst>
        </p:spPr>
      </p:pic>
      <p:pic>
        <p:nvPicPr>
          <p:cNvPr id="4124" name="Shape 41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124" y="2657513"/>
            <a:ext cx="3413644" cy="1998392"/>
          </a:xfrm>
          <a:prstGeom prst="rect">
            <a:avLst/>
          </a:prstGeom>
          <a:noFill/>
          <a:ln w="127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95250" dir="10500000" sx="97000" sy="23000" kx="899842" ky="899842" algn="br" rotWithShape="0">
              <a:srgbClr val="000000">
                <a:alpha val="20000"/>
              </a:srgbClr>
            </a:outerShdw>
          </a:effectLst>
        </p:spPr>
      </p:pic>
      <p:pic>
        <p:nvPicPr>
          <p:cNvPr id="4125" name="Shape 41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84089" y="4941167"/>
            <a:ext cx="3488599" cy="1629121"/>
          </a:xfrm>
          <a:prstGeom prst="rect">
            <a:avLst/>
          </a:prstGeom>
          <a:noFill/>
          <a:ln w="127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95250" dir="10500000" sx="97000" sy="23000" kx="899842" ky="899842" algn="br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Shape 4142"/>
          <p:cNvSpPr txBox="1">
            <a:spLocks noGrp="1"/>
          </p:cNvSpPr>
          <p:nvPr>
            <p:ph type="body" idx="1"/>
          </p:nvPr>
        </p:nvSpPr>
        <p:spPr>
          <a:xfrm>
            <a:off x="335360" y="1916832"/>
            <a:ext cx="6408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Noto Sans Symbols"/>
              <a:buChar char="❑"/>
            </a:pPr>
            <a:r>
              <a:rPr lang="es-BO" sz="2400"/>
              <a:t>Participación en el Taller de Elaboración de Solicitud Proyecto 2018-2021. participación de miembros de </a:t>
            </a:r>
            <a:r>
              <a:rPr lang="es-BO" sz="2400" u="sng">
                <a:solidFill>
                  <a:schemeClr val="hlink"/>
                </a:solidFill>
                <a:hlinkClick r:id="rId3"/>
              </a:rPr>
              <a:t>ASHICO</a:t>
            </a:r>
            <a:r>
              <a:rPr lang="es-BO" sz="2400"/>
              <a:t>, </a:t>
            </a:r>
            <a:r>
              <a:rPr lang="es-BO" sz="2400" u="sng">
                <a:solidFill>
                  <a:schemeClr val="hlink"/>
                </a:solidFill>
                <a:hlinkClick r:id="rId4"/>
              </a:rPr>
              <a:t>ASHICRUZ</a:t>
            </a:r>
            <a:r>
              <a:rPr lang="es-BO" sz="2400"/>
              <a:t>, </a:t>
            </a:r>
            <a:r>
              <a:rPr lang="es-BO" sz="2400" u="sng">
                <a:solidFill>
                  <a:schemeClr val="hlink"/>
                </a:solidFill>
                <a:hlinkClick r:id="rId5"/>
              </a:rPr>
              <a:t>“AHLP”</a:t>
            </a:r>
            <a:r>
              <a:rPr lang="es-BO" sz="2400"/>
              <a:t>, y el observador de MyRight.</a:t>
            </a:r>
            <a:endParaRPr/>
          </a:p>
          <a:p>
            <a:pPr marL="3429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3" name="Shape 4143"/>
          <p:cNvSpPr txBox="1"/>
          <p:nvPr/>
        </p:nvSpPr>
        <p:spPr>
          <a:xfrm>
            <a:off x="2693624" y="482400"/>
            <a:ext cx="90909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BO" sz="4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Actividades desarrolladas Gestión - 2016</a:t>
            </a:r>
            <a:endParaRPr sz="4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4" name="Shape 4144"/>
          <p:cNvSpPr txBox="1"/>
          <p:nvPr/>
        </p:nvSpPr>
        <p:spPr>
          <a:xfrm>
            <a:off x="5519936" y="4869160"/>
            <a:ext cx="60486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❑"/>
            </a:pPr>
            <a:r>
              <a:rPr lang="es-BO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2da Confraternización con tres departamentos Ashico y Ashicruz.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45" name="Shape 41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76120" y="1916831"/>
            <a:ext cx="3816425" cy="286231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146" name="Shape 41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9456" y="3921584"/>
            <a:ext cx="4013652" cy="267576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1039</Words>
  <Application>Microsoft Office PowerPoint</Application>
  <PresentationFormat>Panorámica</PresentationFormat>
  <Paragraphs>95</Paragraphs>
  <Slides>22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Arial Narrow</vt:lpstr>
      <vt:lpstr>Century Gothic</vt:lpstr>
      <vt:lpstr>Noto Sans Symbols</vt:lpstr>
      <vt:lpstr>Estela de condensación</vt:lpstr>
      <vt:lpstr>Presentación de PowerPoint</vt:lpstr>
      <vt:lpstr>La hipoacusia en La Paz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 DE MARZO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NECESIDADES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Helena</dc:creator>
  <cp:lastModifiedBy>Edwin Andrade</cp:lastModifiedBy>
  <cp:revision>3</cp:revision>
  <dcterms:modified xsi:type="dcterms:W3CDTF">2022-02-19T17:25:12Z</dcterms:modified>
</cp:coreProperties>
</file>